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3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61" r:id="rId5"/>
    <p:sldId id="262" r:id="rId6"/>
    <p:sldId id="278" r:id="rId7"/>
    <p:sldId id="268" r:id="rId8"/>
    <p:sldId id="279" r:id="rId9"/>
    <p:sldId id="269" r:id="rId10"/>
    <p:sldId id="270" r:id="rId11"/>
    <p:sldId id="280" r:id="rId12"/>
    <p:sldId id="276" r:id="rId1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아기길냥이 아기길냥이" initials="아아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3208" autoAdjust="0"/>
  </p:normalViewPr>
  <p:slideViewPr>
    <p:cSldViewPr>
      <p:cViewPr varScale="1">
        <p:scale>
          <a:sx n="114" d="100"/>
          <a:sy n="114" d="100"/>
        </p:scale>
        <p:origin x="1560" y="108"/>
      </p:cViewPr>
      <p:guideLst>
        <p:guide orient="horz" pos="215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5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4CCFBE2-2B8D-499C-81C9-2CD5B3EB8E93}" type="datetime1">
              <a:rPr lang="ko-KR" altLang="en-US"/>
              <a:pPr lvl="0">
                <a:defRPr/>
              </a:pPr>
              <a:t>2022-11-16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554DD7E-3179-445A-81DB-781C4554AFF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FB545AC5-813F-4ED1-B011-8EA17CB93331}" type="datetime1">
              <a:rPr lang="ko-KR" altLang="en-US"/>
              <a:pPr lvl="0">
                <a:defRPr/>
              </a:pPr>
              <a:t>2022-11-16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A5504B90-27FD-422C-8CC6-2AADAD122D08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5504B90-27FD-422C-8CC6-2AADAD122D08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5504B90-27FD-422C-8CC6-2AADAD122D08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1515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1187624" y="4365104"/>
            <a:ext cx="7632848" cy="144016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gradFill>
                  <a:gsLst>
                    <a:gs pos="12500">
                      <a:srgbClr val="3C2C34"/>
                    </a:gs>
                    <a:gs pos="21250">
                      <a:srgbClr val="3C2C34"/>
                    </a:gs>
                  </a:gsLst>
                  <a:lin ang="5400000" scaled="0"/>
                </a:gra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00930" y="277582"/>
            <a:ext cx="8426811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8F5E4B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2022-11-16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295399"/>
            <a:ext cx="8496943" cy="4742745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400930" y="277582"/>
            <a:ext cx="8426811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8F5E4B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3" name="내용 개체 틀 2"/>
          <p:cNvSpPr>
            <a:spLocks noGrp="1"/>
          </p:cNvSpPr>
          <p:nvPr>
            <p:ph idx="1"/>
          </p:nvPr>
        </p:nvSpPr>
        <p:spPr>
          <a:xfrm>
            <a:off x="395536" y="1295399"/>
            <a:ext cx="8496943" cy="4742745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2022-11-16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475656" y="692696"/>
            <a:ext cx="6858000" cy="132194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8F5E4B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free-icons/cute" TargetMode="External"/><Relationship Id="rId2" Type="http://schemas.openxmlformats.org/officeDocument/2006/relationships/hyperlink" Target="mailto:plantpet22@gmail.com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flaticon.com/free-icons/sunlight" TargetMode="External"/><Relationship Id="rId5" Type="http://schemas.openxmlformats.org/officeDocument/2006/relationships/hyperlink" Target="https://www.flaticon.com/free-icons/humidity-sensor" TargetMode="External"/><Relationship Id="rId4" Type="http://schemas.openxmlformats.org/officeDocument/2006/relationships/hyperlink" Target="https://www.flaticon.com/free-icons/noticeboar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C8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1187624" y="4509120"/>
            <a:ext cx="7632848" cy="1440160"/>
          </a:xfrm>
        </p:spPr>
        <p:txBody>
          <a:bodyPr/>
          <a:lstStyle/>
          <a:p>
            <a:pPr lvl="0" algn="r">
              <a:defRPr/>
            </a:pPr>
            <a:r>
              <a:rPr lang="en-US" altLang="ko-KR" dirty="0"/>
              <a:t>Plant Pet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11760" y="4478967"/>
            <a:ext cx="5688632" cy="367353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algn="r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8F5E4B">
                    <a:alpha val="60000"/>
                  </a:srgbClr>
                </a:solidFill>
                <a:latin typeface="+mj-lt"/>
                <a:cs typeface="굴림"/>
              </a:rPr>
              <a:t>반려식물을 위한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99592" y="5805264"/>
            <a:ext cx="31683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000" b="1" dirty="0">
                <a:latin typeface="+mn-ea"/>
              </a:rPr>
              <a:t>21511721</a:t>
            </a:r>
            <a:r>
              <a:rPr lang="ko-KR" altLang="en-US" sz="2000" b="1" dirty="0">
                <a:latin typeface="+mn-ea"/>
              </a:rPr>
              <a:t> 김동주</a:t>
            </a:r>
          </a:p>
          <a:p>
            <a:pPr>
              <a:defRPr/>
            </a:pPr>
            <a:r>
              <a:rPr lang="en-US" altLang="ko-KR" sz="2000" b="1" dirty="0">
                <a:latin typeface="+mn-ea"/>
              </a:rPr>
              <a:t>21720893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ko-KR" altLang="en-US" sz="2000" b="1" dirty="0" err="1">
                <a:latin typeface="+mn-ea"/>
              </a:rPr>
              <a:t>손명균</a:t>
            </a:r>
            <a:endParaRPr lang="ko-KR" altLang="en-US" sz="2000" b="1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개발 프로그램</a:t>
            </a:r>
          </a:p>
        </p:txBody>
      </p:sp>
      <p:sp>
        <p:nvSpPr>
          <p:cNvPr id="7" name="TextBox 2"/>
          <p:cNvSpPr txBox="1"/>
          <p:nvPr/>
        </p:nvSpPr>
        <p:spPr>
          <a:xfrm>
            <a:off x="755576" y="2420888"/>
            <a:ext cx="388843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r>
              <a:rPr lang="en-US" altLang="ko-KR" sz="2500" b="1" dirty="0">
                <a:solidFill>
                  <a:srgbClr val="8F5E4B"/>
                </a:solidFill>
                <a:latin typeface="+mn-ea"/>
              </a:rPr>
              <a:t>Arduino</a:t>
            </a:r>
            <a:r>
              <a:rPr lang="ko-KR" altLang="en-US" sz="2500" b="1" dirty="0">
                <a:solidFill>
                  <a:srgbClr val="8F5E4B"/>
                </a:solidFill>
                <a:latin typeface="+mn-ea"/>
              </a:rPr>
              <a:t> </a:t>
            </a:r>
            <a:endParaRPr lang="ko-KR" altLang="en-US" b="1" dirty="0">
              <a:latin typeface="+mn-ea"/>
            </a:endParaRPr>
          </a:p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r>
              <a:rPr lang="en-US" altLang="ko-KR" sz="2000" dirty="0">
                <a:latin typeface="+mn-ea"/>
              </a:rPr>
              <a:t>C/C++</a:t>
            </a:r>
            <a:endParaRPr lang="en-US" altLang="ko-KR" b="1" dirty="0">
              <a:latin typeface="+mn-ea"/>
            </a:endParaRPr>
          </a:p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endParaRPr lang="en-US" altLang="ko-KR" b="1" dirty="0">
              <a:latin typeface="+mn-ea"/>
            </a:endParaRPr>
          </a:p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endParaRPr lang="en-US" altLang="ko-KR" b="1" dirty="0">
              <a:latin typeface="+mn-ea"/>
            </a:endParaRPr>
          </a:p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endParaRPr lang="en-US" altLang="ko-KR" b="1" dirty="0">
              <a:latin typeface="+mn-ea"/>
            </a:endParaRPr>
          </a:p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r>
              <a:rPr lang="ko-KR" altLang="en-US" sz="2500" b="1" dirty="0">
                <a:solidFill>
                  <a:srgbClr val="8F5E4B"/>
                </a:solidFill>
                <a:latin typeface="+mn-ea"/>
              </a:rPr>
              <a:t>애플리케이션</a:t>
            </a:r>
            <a:endParaRPr lang="ko-KR" altLang="en-US" b="1" dirty="0">
              <a:latin typeface="+mn-ea"/>
            </a:endParaRPr>
          </a:p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r>
              <a:rPr lang="en-US" altLang="ko-KR" sz="2000" dirty="0">
                <a:latin typeface="+mn-ea"/>
              </a:rPr>
              <a:t>Kotlin 1.6.20.</a:t>
            </a:r>
          </a:p>
          <a:p>
            <a:pPr marL="0" lvl="0" indent="0">
              <a:buClr>
                <a:schemeClr val="tx1"/>
              </a:buClr>
              <a:buFont typeface="Arial"/>
              <a:buNone/>
              <a:defRPr/>
            </a:pPr>
            <a:r>
              <a:rPr lang="en-US" altLang="ko-KR" sz="2000" dirty="0">
                <a:latin typeface="+mn-ea"/>
              </a:rPr>
              <a:t>IDE :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Android Studio</a:t>
            </a:r>
            <a:endParaRPr lang="en-US" altLang="ko-KR" dirty="0">
              <a:latin typeface="+mn-ea"/>
            </a:endParaRPr>
          </a:p>
          <a:p>
            <a:pPr lvl="0">
              <a:defRPr/>
            </a:pPr>
            <a:endParaRPr lang="ko-KR" altLang="en-US" sz="1600" dirty="0">
              <a:latin typeface="+mn-ea"/>
            </a:endParaRPr>
          </a:p>
        </p:txBody>
      </p:sp>
      <p:pic>
        <p:nvPicPr>
          <p:cNvPr id="1026" name="Picture 2" descr="CS 지식 / C와 C++의 차이">
            <a:extLst>
              <a:ext uri="{FF2B5EF4-FFF2-40B4-BE49-F238E27FC236}">
                <a16:creationId xmlns:a16="http://schemas.microsoft.com/office/drawing/2014/main" id="{D6F99500-3376-B749-C5FD-95C57DEEF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015" y="134076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코틀린의 탄생 배경">
            <a:extLst>
              <a:ext uri="{FF2B5EF4-FFF2-40B4-BE49-F238E27FC236}">
                <a16:creationId xmlns:a16="http://schemas.microsoft.com/office/drawing/2014/main" id="{3C4C9E8F-6A28-E484-C5F5-D788FC896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5032469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788024" y="2756564"/>
            <a:ext cx="4536504" cy="27219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Reference</a:t>
            </a:r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395536" y="1295399"/>
            <a:ext cx="8496943" cy="4742745"/>
          </a:xfrm>
        </p:spPr>
        <p:txBody>
          <a:bodyPr vert="horz" lIns="91440" tIns="45720" rIns="91440" bIns="45720">
            <a:normAutofit/>
          </a:bodyPr>
          <a:lstStyle/>
          <a:p>
            <a:pPr>
              <a:defRPr/>
            </a:pPr>
            <a:r>
              <a:rPr lang="ko-KR" altLang="en-US" b="1" i="0" dirty="0"/>
              <a:t> </a:t>
            </a:r>
            <a:endParaRPr lang="en-US" altLang="ko-KR" b="1" i="0" dirty="0"/>
          </a:p>
          <a:p>
            <a:pPr>
              <a:defRPr/>
            </a:pPr>
            <a:endParaRPr lang="en-US" altLang="ko-KR" b="1" i="0" dirty="0"/>
          </a:p>
          <a:p>
            <a:pPr>
              <a:defRPr/>
            </a:pPr>
            <a:r>
              <a:rPr lang="ko-KR" altLang="en-US" b="1" i="0" dirty="0" err="1"/>
              <a:t>파이어베이스</a:t>
            </a:r>
            <a:r>
              <a:rPr lang="ko-KR" altLang="en-US" b="1" i="0" dirty="0"/>
              <a:t> 계정</a:t>
            </a:r>
            <a:endParaRPr lang="en-US" altLang="ko-KR" b="1" i="0" dirty="0"/>
          </a:p>
          <a:p>
            <a:pPr>
              <a:defRPr/>
            </a:pPr>
            <a:r>
              <a:rPr lang="en-US" altLang="ko-KR" b="1" i="0" dirty="0"/>
              <a:t>	</a:t>
            </a:r>
            <a:r>
              <a:rPr lang="en-US" altLang="ko-KR" i="0" dirty="0">
                <a:hlinkClick r:id="rId2"/>
              </a:rPr>
              <a:t>plantpet22@gmail.com</a:t>
            </a:r>
            <a:endParaRPr lang="en-US" altLang="ko-KR" i="0" dirty="0"/>
          </a:p>
          <a:p>
            <a:pPr>
              <a:defRPr/>
            </a:pPr>
            <a:r>
              <a:rPr lang="en-US" altLang="ko-KR" i="0" dirty="0"/>
              <a:t>	plant2022</a:t>
            </a:r>
          </a:p>
          <a:p>
            <a:pPr>
              <a:defRPr/>
            </a:pPr>
            <a:endParaRPr lang="en-US" altLang="ko-KR" i="0" dirty="0"/>
          </a:p>
          <a:p>
            <a:pPr>
              <a:defRPr/>
            </a:pPr>
            <a:r>
              <a:rPr lang="ko-KR" altLang="en-US" i="0" dirty="0"/>
              <a:t> </a:t>
            </a:r>
            <a:r>
              <a:rPr lang="ko-KR" altLang="en-US" b="1" i="0" dirty="0"/>
              <a:t>어플리케이션 </a:t>
            </a:r>
            <a:r>
              <a:rPr lang="ko-KR" altLang="en-US" b="1" i="0" dirty="0" err="1"/>
              <a:t>깃허브</a:t>
            </a:r>
            <a:endParaRPr lang="ko-KR" altLang="en-US" b="1" i="0" dirty="0"/>
          </a:p>
          <a:p>
            <a:pPr>
              <a:defRPr/>
            </a:pPr>
            <a:r>
              <a:rPr lang="ko-KR" altLang="en-US" i="0" dirty="0"/>
              <a:t>  </a:t>
            </a:r>
            <a:r>
              <a:rPr lang="en-US" altLang="ko-KR" i="0" dirty="0"/>
              <a:t>	https://github.com/SonMyungGyoon/PlantPet</a:t>
            </a:r>
          </a:p>
          <a:p>
            <a:pPr>
              <a:defRPr/>
            </a:pPr>
            <a:endParaRPr lang="en-US" altLang="ko-KR" i="0" dirty="0"/>
          </a:p>
          <a:p>
            <a:pPr>
              <a:defRPr/>
            </a:pPr>
            <a:r>
              <a:rPr lang="ko-KR" altLang="en-US" i="0" dirty="0"/>
              <a:t> </a:t>
            </a:r>
            <a:r>
              <a:rPr lang="ko-KR" altLang="en-US" b="1" i="0" dirty="0"/>
              <a:t>아이콘 출처</a:t>
            </a:r>
            <a:endParaRPr lang="en-US" altLang="ko-KR" b="1" i="0" dirty="0"/>
          </a:p>
          <a:p>
            <a:pPr>
              <a:defRPr/>
            </a:pPr>
            <a:r>
              <a:rPr lang="en-US" altLang="ko-KR" i="0" dirty="0"/>
              <a:t>	</a:t>
            </a:r>
            <a:r>
              <a:rPr lang="en-US" altLang="ko-KR" i="0" dirty="0">
                <a:hlinkClick r:id="rId3"/>
              </a:rPr>
              <a:t>https://www.flaticon.com/free-icons/cute</a:t>
            </a:r>
            <a:endParaRPr lang="en-US" altLang="ko-KR" i="0" dirty="0"/>
          </a:p>
          <a:p>
            <a:pPr>
              <a:defRPr/>
            </a:pPr>
            <a:r>
              <a:rPr lang="en-US" altLang="ko-KR" i="0" dirty="0"/>
              <a:t>	</a:t>
            </a:r>
            <a:r>
              <a:rPr lang="en-US" altLang="ko-KR" i="0" dirty="0">
                <a:hlinkClick r:id="rId4"/>
              </a:rPr>
              <a:t>https://www.flaticon.com/free-icons/noticeboard</a:t>
            </a:r>
            <a:endParaRPr lang="en-US" altLang="ko-KR" i="0" dirty="0"/>
          </a:p>
          <a:p>
            <a:pPr>
              <a:defRPr/>
            </a:pPr>
            <a:r>
              <a:rPr lang="en-US" altLang="ko-KR" i="0" dirty="0"/>
              <a:t>	</a:t>
            </a:r>
            <a:r>
              <a:rPr lang="en-US" altLang="ko-KR" i="0" dirty="0">
                <a:hlinkClick r:id="rId5"/>
              </a:rPr>
              <a:t>https://www.flaticon.com/free-icons/humidity-sensor</a:t>
            </a:r>
            <a:endParaRPr lang="en-US" altLang="ko-KR" i="0" dirty="0"/>
          </a:p>
          <a:p>
            <a:pPr>
              <a:defRPr/>
            </a:pPr>
            <a:r>
              <a:rPr lang="en-US" altLang="ko-KR" i="0" dirty="0"/>
              <a:t>	</a:t>
            </a:r>
            <a:r>
              <a:rPr lang="en-US" altLang="ko-KR" i="0" dirty="0">
                <a:hlinkClick r:id="rId6"/>
              </a:rPr>
              <a:t>https://www.flaticon.com/free-icons/sunlight</a:t>
            </a:r>
            <a:endParaRPr lang="en-US" altLang="ko-KR" i="0" dirty="0"/>
          </a:p>
          <a:p>
            <a:pPr>
              <a:defRPr/>
            </a:pPr>
            <a:r>
              <a:rPr lang="en-US" altLang="ko-KR" i="0" dirty="0"/>
              <a:t>	https://www.flaticon.com/free-icons/temperature</a:t>
            </a:r>
            <a:endParaRPr lang="ko-KR" altLang="en-US" i="0" dirty="0"/>
          </a:p>
        </p:txBody>
      </p:sp>
    </p:spTree>
    <p:extLst>
      <p:ext uri="{BB962C8B-B14F-4D97-AF65-F5344CB8AC3E}">
        <p14:creationId xmlns:p14="http://schemas.microsoft.com/office/powerpoint/2010/main" val="3152734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403648" y="1628800"/>
            <a:ext cx="6858000" cy="1321940"/>
          </a:xfrm>
        </p:spPr>
        <p:txBody>
          <a:bodyPr/>
          <a:lstStyle/>
          <a:p>
            <a:pPr lvl="0">
              <a:defRPr/>
            </a:pPr>
            <a:r>
              <a:rPr lang="en-US" altLang="ko-KR">
                <a:solidFill>
                  <a:srgbClr val="3C2C34"/>
                </a:solidFill>
              </a:rPr>
              <a:t>T</a:t>
            </a:r>
            <a:r>
              <a:rPr lang="en-US" altLang="ko-KR"/>
              <a:t>HANK </a:t>
            </a:r>
            <a:r>
              <a:rPr lang="en-US" altLang="ko-KR">
                <a:solidFill>
                  <a:srgbClr val="3C2C34"/>
                </a:solidFill>
              </a:rPr>
              <a:t>Y</a:t>
            </a:r>
            <a:r>
              <a:rPr lang="en-US" altLang="ko-KR"/>
              <a:t>OU!!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-324543" y="404664"/>
            <a:ext cx="4680519" cy="517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 dirty="0">
                <a:solidFill>
                  <a:srgbClr val="8F5E4B"/>
                </a:solidFill>
                <a:latin typeface="+mj-lt"/>
                <a:ea typeface="맑은 고딕"/>
                <a:cs typeface="+mn-cs"/>
              </a:rPr>
              <a:t>CONTENTS</a:t>
            </a:r>
            <a:endParaRPr lang="ko-KR" altLang="en-US" sz="2800" b="1" dirty="0">
              <a:solidFill>
                <a:srgbClr val="8F5E4B"/>
              </a:solidFill>
              <a:latin typeface="+mj-lt"/>
              <a:ea typeface="맑은 고딕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283968" y="713699"/>
            <a:ext cx="3744416" cy="622211"/>
            <a:chOff x="4499992" y="713699"/>
            <a:chExt cx="3744416" cy="622211"/>
          </a:xfrm>
        </p:grpSpPr>
        <p:sp>
          <p:nvSpPr>
            <p:cNvPr id="34" name="Text Box 5"/>
            <p:cNvSpPr txBox="1">
              <a:spLocks noChangeArrowheads="1"/>
            </p:cNvSpPr>
            <p:nvPr/>
          </p:nvSpPr>
          <p:spPr>
            <a:xfrm>
              <a:off x="5291658" y="836712"/>
              <a:ext cx="2952750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맑은 고딕"/>
                  <a:cs typeface="+mn-cs"/>
                </a:rPr>
                <a:t>프로젝트 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맑은 고딕"/>
                </a:rPr>
                <a:t>설명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/>
                <a:cs typeface="+mn-cs"/>
              </a:endParaRPr>
            </a:p>
          </p:txBody>
        </p:sp>
        <p:sp>
          <p:nvSpPr>
            <p:cNvPr id="51" name="TextBox 13"/>
            <p:cNvSpPr txBox="1">
              <a:spLocks noChangeArrowheads="1"/>
            </p:cNvSpPr>
            <p:nvPr/>
          </p:nvSpPr>
          <p:spPr>
            <a:xfrm>
              <a:off x="4499992" y="713699"/>
              <a:ext cx="512822" cy="465496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500" b="1">
                  <a:solidFill>
                    <a:srgbClr val="8F5E4B"/>
                  </a:solidFill>
                  <a:latin typeface="+mj-lt"/>
                  <a:ea typeface="맑은 고딕"/>
                  <a:cs typeface="+mn-cs"/>
                </a:rPr>
                <a:t>01</a:t>
              </a:r>
              <a:endParaRPr lang="ko-KR" altLang="en-US" sz="2500" b="1">
                <a:solidFill>
                  <a:srgbClr val="8F5E4B"/>
                </a:solidFill>
                <a:latin typeface="+mj-lt"/>
                <a:ea typeface="맑은 고딕"/>
                <a:cs typeface="+mn-cs"/>
              </a:endParaRPr>
            </a:p>
          </p:txBody>
        </p:sp>
        <p:cxnSp>
          <p:nvCxnSpPr>
            <p:cNvPr id="30" name="직선 연결선 2"/>
            <p:cNvCxnSpPr/>
            <p:nvPr/>
          </p:nvCxnSpPr>
          <p:spPr>
            <a:xfrm>
              <a:off x="5183634" y="834051"/>
              <a:ext cx="0" cy="501859"/>
            </a:xfrm>
            <a:prstGeom prst="line">
              <a:avLst/>
            </a:prstGeom>
            <a:ln w="38100">
              <a:solidFill>
                <a:srgbClr val="8F5E4B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그룹 2"/>
          <p:cNvGrpSpPr/>
          <p:nvPr/>
        </p:nvGrpSpPr>
        <p:grpSpPr>
          <a:xfrm>
            <a:off x="4283968" y="1622133"/>
            <a:ext cx="3744416" cy="604713"/>
            <a:chOff x="4499992" y="1622133"/>
            <a:chExt cx="3744416" cy="604713"/>
          </a:xfrm>
        </p:grpSpPr>
        <p:sp>
          <p:nvSpPr>
            <p:cNvPr id="55" name="Text Box 5"/>
            <p:cNvSpPr txBox="1">
              <a:spLocks noChangeArrowheads="1"/>
            </p:cNvSpPr>
            <p:nvPr/>
          </p:nvSpPr>
          <p:spPr>
            <a:xfrm>
              <a:off x="5291658" y="1701101"/>
              <a:ext cx="2952750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맑은 고딕"/>
                  <a:cs typeface="+mn-cs"/>
                </a:rPr>
                <a:t>HW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/>
                <a:cs typeface="+mn-cs"/>
              </a:endParaRPr>
            </a:p>
          </p:txBody>
        </p:sp>
        <p:sp>
          <p:nvSpPr>
            <p:cNvPr id="57" name="TextBox 13"/>
            <p:cNvSpPr txBox="1">
              <a:spLocks noChangeArrowheads="1"/>
            </p:cNvSpPr>
            <p:nvPr/>
          </p:nvSpPr>
          <p:spPr>
            <a:xfrm>
              <a:off x="4499992" y="1622133"/>
              <a:ext cx="512822" cy="477054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500" b="1" dirty="0">
                  <a:solidFill>
                    <a:srgbClr val="8F5E4B"/>
                  </a:solidFill>
                  <a:latin typeface="+mj-lt"/>
                  <a:ea typeface="맑은 고딕"/>
                  <a:cs typeface="+mn-cs"/>
                </a:rPr>
                <a:t>02</a:t>
              </a:r>
              <a:endParaRPr lang="ko-KR" altLang="en-US" sz="2500" b="1" dirty="0">
                <a:solidFill>
                  <a:srgbClr val="8F5E4B"/>
                </a:solidFill>
                <a:latin typeface="+mj-lt"/>
                <a:ea typeface="맑은 고딕"/>
                <a:cs typeface="+mn-cs"/>
              </a:endParaRPr>
            </a:p>
          </p:txBody>
        </p:sp>
        <p:cxnSp>
          <p:nvCxnSpPr>
            <p:cNvPr id="54" name="직선 연결선 53"/>
            <p:cNvCxnSpPr/>
            <p:nvPr/>
          </p:nvCxnSpPr>
          <p:spPr>
            <a:xfrm>
              <a:off x="5183634" y="1724987"/>
              <a:ext cx="0" cy="501859"/>
            </a:xfrm>
            <a:prstGeom prst="line">
              <a:avLst/>
            </a:prstGeom>
            <a:ln w="38100">
              <a:solidFill>
                <a:srgbClr val="8F5E4B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/>
          <p:cNvGrpSpPr/>
          <p:nvPr/>
        </p:nvGrpSpPr>
        <p:grpSpPr>
          <a:xfrm>
            <a:off x="4283968" y="2530567"/>
            <a:ext cx="3744416" cy="567261"/>
            <a:chOff x="4499992" y="2530567"/>
            <a:chExt cx="3744416" cy="567261"/>
          </a:xfrm>
        </p:grpSpPr>
        <p:sp>
          <p:nvSpPr>
            <p:cNvPr id="61" name="Text Box 5"/>
            <p:cNvSpPr txBox="1">
              <a:spLocks noChangeArrowheads="1"/>
            </p:cNvSpPr>
            <p:nvPr/>
          </p:nvSpPr>
          <p:spPr>
            <a:xfrm>
              <a:off x="5291658" y="2564904"/>
              <a:ext cx="2952750" cy="36689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맑은 고딕"/>
                </a:rPr>
                <a:t>SW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맑은 고딕"/>
                </a:rPr>
                <a:t> 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/>
                <a:cs typeface="+mn-cs"/>
              </a:endParaRPr>
            </a:p>
          </p:txBody>
        </p:sp>
        <p:sp>
          <p:nvSpPr>
            <p:cNvPr id="63" name="TextBox 13"/>
            <p:cNvSpPr txBox="1">
              <a:spLocks noChangeArrowheads="1"/>
            </p:cNvSpPr>
            <p:nvPr/>
          </p:nvSpPr>
          <p:spPr>
            <a:xfrm>
              <a:off x="4499992" y="2530567"/>
              <a:ext cx="512822" cy="477054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500" b="1" dirty="0">
                  <a:solidFill>
                    <a:srgbClr val="8F5E4B"/>
                  </a:solidFill>
                  <a:latin typeface="+mj-lt"/>
                  <a:ea typeface="맑은 고딕"/>
                  <a:cs typeface="+mn-cs"/>
                </a:rPr>
                <a:t>03</a:t>
              </a:r>
              <a:endParaRPr lang="ko-KR" altLang="en-US" sz="2500" b="1" dirty="0">
                <a:solidFill>
                  <a:srgbClr val="8F5E4B"/>
                </a:solidFill>
                <a:latin typeface="+mj-lt"/>
                <a:ea typeface="맑은 고딕"/>
                <a:cs typeface="+mn-cs"/>
              </a:endParaRPr>
            </a:p>
          </p:txBody>
        </p:sp>
        <p:cxnSp>
          <p:nvCxnSpPr>
            <p:cNvPr id="60" name="직선 연결선 59"/>
            <p:cNvCxnSpPr/>
            <p:nvPr/>
          </p:nvCxnSpPr>
          <p:spPr>
            <a:xfrm>
              <a:off x="5183634" y="2595969"/>
              <a:ext cx="0" cy="501859"/>
            </a:xfrm>
            <a:prstGeom prst="line">
              <a:avLst/>
            </a:prstGeom>
            <a:ln w="38100">
              <a:solidFill>
                <a:srgbClr val="8F5E4B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C78B666D-509C-94FF-8B96-8B8A07455A31}"/>
              </a:ext>
            </a:extLst>
          </p:cNvPr>
          <p:cNvGrpSpPr/>
          <p:nvPr/>
        </p:nvGrpSpPr>
        <p:grpSpPr>
          <a:xfrm>
            <a:off x="4283968" y="3376744"/>
            <a:ext cx="3744416" cy="567261"/>
            <a:chOff x="4499992" y="2530567"/>
            <a:chExt cx="3744416" cy="567261"/>
          </a:xfrm>
        </p:grpSpPr>
        <p:sp>
          <p:nvSpPr>
            <p:cNvPr id="6" name="Text Box 5">
              <a:extLst>
                <a:ext uri="{FF2B5EF4-FFF2-40B4-BE49-F238E27FC236}">
                  <a16:creationId xmlns:a16="http://schemas.microsoft.com/office/drawing/2014/main" id="{17EB4DBB-F556-2431-EFB1-FED5B599EAEB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5291658" y="2564904"/>
              <a:ext cx="2952750" cy="36689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맑은 고딕"/>
                </a:rPr>
                <a:t>Reference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/>
                <a:cs typeface="+mn-cs"/>
              </a:endParaRPr>
            </a:p>
          </p:txBody>
        </p:sp>
        <p:sp>
          <p:nvSpPr>
            <p:cNvPr id="7" name="TextBox 13">
              <a:extLst>
                <a:ext uri="{FF2B5EF4-FFF2-40B4-BE49-F238E27FC236}">
                  <a16:creationId xmlns:a16="http://schemas.microsoft.com/office/drawing/2014/main" id="{A3DE9145-BCD6-135A-29ED-8EE9D4B439B4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4499992" y="2530567"/>
              <a:ext cx="508473" cy="477054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500" b="1" dirty="0">
                  <a:solidFill>
                    <a:srgbClr val="8F5E4B"/>
                  </a:solidFill>
                  <a:latin typeface="+mj-lt"/>
                  <a:ea typeface="맑은 고딕"/>
                  <a:cs typeface="+mn-cs"/>
                </a:rPr>
                <a:t>04</a:t>
              </a:r>
              <a:endParaRPr lang="ko-KR" altLang="en-US" sz="2500" b="1" dirty="0">
                <a:solidFill>
                  <a:srgbClr val="8F5E4B"/>
                </a:solidFill>
                <a:latin typeface="+mj-lt"/>
                <a:ea typeface="맑은 고딕"/>
                <a:cs typeface="+mn-cs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94C7814F-9057-4D75-6B04-0A01CAA0A71A}"/>
                </a:ext>
              </a:extLst>
            </p:cNvPr>
            <p:cNvCxnSpPr/>
            <p:nvPr/>
          </p:nvCxnSpPr>
          <p:spPr>
            <a:xfrm>
              <a:off x="5183634" y="2595969"/>
              <a:ext cx="0" cy="501859"/>
            </a:xfrm>
            <a:prstGeom prst="line">
              <a:avLst/>
            </a:prstGeom>
            <a:ln w="38100">
              <a:solidFill>
                <a:srgbClr val="8F5E4B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9"/>
          <p:cNvSpPr txBox="1">
            <a:spLocks noChangeArrowheads="1"/>
          </p:cNvSpPr>
          <p:nvPr/>
        </p:nvSpPr>
        <p:spPr>
          <a:xfrm>
            <a:off x="4788024" y="4437112"/>
            <a:ext cx="2520280" cy="1287917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R="0"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ClrTx/>
              <a:buFont typeface="+mj-lt"/>
              <a:buAutoNum type="arabicPeriod"/>
              <a:defRPr/>
            </a:pPr>
            <a:r>
              <a:rPr kumimoji="1" lang="ko-KR" altLang="en-US" sz="1300" dirty="0">
                <a:solidFill>
                  <a:srgbClr val="8F5E4B"/>
                </a:solidFill>
                <a:latin typeface="+mj-lt"/>
                <a:ea typeface="맑은 고딕"/>
                <a:cs typeface="굴림"/>
              </a:rPr>
              <a:t>프로젝트 개요</a:t>
            </a:r>
          </a:p>
          <a:p>
            <a:pPr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kumimoji="1" lang="en-US" altLang="ko-KR" sz="1300" dirty="0">
                <a:solidFill>
                  <a:srgbClr val="8F5E4B"/>
                </a:solidFill>
                <a:latin typeface="+mj-lt"/>
                <a:ea typeface="맑은 고딕"/>
                <a:cs typeface="굴림"/>
              </a:rPr>
              <a:t>Specification</a:t>
            </a:r>
          </a:p>
          <a:p>
            <a:pPr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Font typeface="+mj-lt"/>
              <a:buAutoNum type="arabicPeriod"/>
              <a:defRPr/>
            </a:pPr>
            <a:endParaRPr kumimoji="1" lang="en-US" altLang="ko-KR" sz="1300" dirty="0">
              <a:solidFill>
                <a:srgbClr val="8F5E4B"/>
              </a:solidFill>
              <a:latin typeface="+mj-lt"/>
              <a:ea typeface="맑은 고딕"/>
              <a:cs typeface="굴림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871700" y="4611046"/>
            <a:ext cx="2749294" cy="935803"/>
            <a:chOff x="312020" y="342173"/>
            <a:chExt cx="2749294" cy="935803"/>
          </a:xfrm>
        </p:grpSpPr>
        <p:sp>
          <p:nvSpPr>
            <p:cNvPr id="21" name="Text Box 4"/>
            <p:cNvSpPr txBox="1">
              <a:spLocks noChangeArrowheads="1"/>
            </p:cNvSpPr>
            <p:nvPr/>
          </p:nvSpPr>
          <p:spPr>
            <a:xfrm>
              <a:off x="513290" y="342173"/>
              <a:ext cx="2346755" cy="568649"/>
            </a:xfrm>
            <a:prstGeom prst="rect">
              <a:avLst/>
            </a:prstGeom>
            <a:noFill/>
            <a:ln w="9525">
              <a:noFill/>
              <a:miter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1" lang="en-US" altLang="ko-KR" sz="3200" b="1">
                  <a:solidFill>
                    <a:srgbClr val="3C2C34"/>
                  </a:solidFill>
                  <a:latin typeface="+mj-lt"/>
                  <a:ea typeface="맑은 고딕"/>
                  <a:cs typeface="굴림"/>
                </a:rPr>
                <a:t>01</a:t>
              </a:r>
              <a:endParaRPr kumimoji="1" lang="ko-KR" altLang="ko-KR" sz="3200" b="1">
                <a:solidFill>
                  <a:srgbClr val="3C2C34"/>
                </a:solidFill>
                <a:latin typeface="+mj-lt"/>
                <a:ea typeface="맑은 고딕"/>
                <a:cs typeface="굴림"/>
              </a:endParaRPr>
            </a:p>
          </p:txBody>
        </p:sp>
        <p:sp>
          <p:nvSpPr>
            <p:cNvPr id="22" name="Text Box 5"/>
            <p:cNvSpPr txBox="1">
              <a:spLocks noChangeArrowheads="1"/>
            </p:cNvSpPr>
            <p:nvPr/>
          </p:nvSpPr>
          <p:spPr>
            <a:xfrm>
              <a:off x="312020" y="816311"/>
              <a:ext cx="2749294" cy="461665"/>
            </a:xfrm>
            <a:prstGeom prst="rect">
              <a:avLst/>
            </a:prstGeom>
            <a:noFill/>
            <a:ln w="9525">
              <a:noFill/>
              <a:miter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lvl="0" algn="ctr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solidFill>
                    <a:srgbClr val="3C2C34"/>
                  </a:solidFill>
                  <a:latin typeface="+mj-lt"/>
                  <a:ea typeface="맑은 고딕"/>
                  <a:cs typeface="굴림"/>
                </a:rPr>
                <a:t>프로젝트 설명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C8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Specification</a:t>
            </a:r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395536" y="1295399"/>
            <a:ext cx="8496943" cy="4742745"/>
          </a:xfrm>
        </p:spPr>
        <p:txBody>
          <a:bodyPr vert="horz" lIns="91440" tIns="45720" rIns="91440" bIns="45720">
            <a:normAutofit/>
          </a:bodyPr>
          <a:lstStyle/>
          <a:p>
            <a:pPr>
              <a:defRPr/>
            </a:pPr>
            <a:r>
              <a:rPr lang="ko-KR" altLang="en-US" i="0" dirty="0"/>
              <a:t> </a:t>
            </a:r>
            <a:r>
              <a:rPr lang="ko-KR" altLang="en-US" b="1" i="0" dirty="0"/>
              <a:t>애플리케이션</a:t>
            </a:r>
            <a:endParaRPr lang="ko-KR" altLang="en-US" i="0" dirty="0"/>
          </a:p>
          <a:p>
            <a:pPr>
              <a:defRPr/>
            </a:pPr>
            <a:r>
              <a:rPr lang="ko-KR" altLang="en-US" i="0" dirty="0"/>
              <a:t>   </a:t>
            </a:r>
            <a:r>
              <a:rPr lang="en-US" altLang="ko-KR" i="0" dirty="0"/>
              <a:t>Android 4.2 Jelly Bean </a:t>
            </a:r>
            <a:r>
              <a:rPr lang="ko-KR" altLang="en-US" i="0" dirty="0"/>
              <a:t>이상</a:t>
            </a:r>
            <a:r>
              <a:rPr lang="en-US" altLang="ko-KR" i="0" dirty="0"/>
              <a:t>,</a:t>
            </a:r>
            <a:r>
              <a:rPr lang="ko-KR" altLang="en-US" i="0" dirty="0"/>
              <a:t> 해상도 </a:t>
            </a:r>
            <a:r>
              <a:rPr lang="en-US" altLang="ko-KR" i="0" dirty="0"/>
              <a:t>1020 x 1980 </a:t>
            </a:r>
            <a:r>
              <a:rPr lang="ko-KR" altLang="en-US" i="0" dirty="0"/>
              <a:t>이상</a:t>
            </a:r>
          </a:p>
          <a:p>
            <a:pPr>
              <a:defRPr/>
            </a:pPr>
            <a:r>
              <a:rPr lang="ko-KR" altLang="en-US" i="0" dirty="0"/>
              <a:t>  </a:t>
            </a:r>
            <a:r>
              <a:rPr lang="en-US" altLang="ko-KR" i="0" dirty="0"/>
              <a:t> Wi-Fi IEEE 802.11 b/g/n (2.4GHz)</a:t>
            </a:r>
          </a:p>
          <a:p>
            <a:pPr>
              <a:defRPr/>
            </a:pPr>
            <a:r>
              <a:rPr lang="en-US" altLang="ko-KR" i="0" dirty="0"/>
              <a:t>  </a:t>
            </a:r>
            <a:r>
              <a:rPr lang="ko-KR" altLang="en-US" i="0" dirty="0"/>
              <a:t> 실시간 화분 상태 확인 기능</a:t>
            </a:r>
          </a:p>
          <a:p>
            <a:pPr>
              <a:defRPr/>
            </a:pPr>
            <a:r>
              <a:rPr lang="ko-KR" altLang="en-US" i="0" dirty="0"/>
              <a:t>   실시간 스마트 기기 설정</a:t>
            </a:r>
          </a:p>
          <a:p>
            <a:pPr>
              <a:defRPr/>
            </a:pPr>
            <a:endParaRPr lang="en-US" altLang="ko-KR" i="0" dirty="0"/>
          </a:p>
          <a:p>
            <a:pPr>
              <a:defRPr/>
            </a:pPr>
            <a:r>
              <a:rPr lang="ko-KR" altLang="en-US" i="0" dirty="0"/>
              <a:t> </a:t>
            </a:r>
            <a:r>
              <a:rPr lang="en-US" altLang="ko-KR" b="1" i="0" dirty="0"/>
              <a:t>Pet Plant</a:t>
            </a:r>
            <a:endParaRPr lang="ko-KR" altLang="en-US" b="1" i="0" dirty="0"/>
          </a:p>
          <a:p>
            <a:pPr>
              <a:defRPr/>
            </a:pPr>
            <a:r>
              <a:rPr lang="ko-KR" altLang="en-US" i="0" dirty="0"/>
              <a:t>   센서 측정 </a:t>
            </a:r>
            <a:r>
              <a:rPr lang="en-US" altLang="ko-KR" i="0" dirty="0"/>
              <a:t>:</a:t>
            </a:r>
            <a:r>
              <a:rPr lang="ko-KR" altLang="en-US" i="0" dirty="0"/>
              <a:t> </a:t>
            </a:r>
            <a:r>
              <a:rPr lang="ko-KR" altLang="en-US" i="0" dirty="0" err="1"/>
              <a:t>화분토양습도감지</a:t>
            </a:r>
            <a:r>
              <a:rPr lang="en-US" altLang="ko-KR" i="0" dirty="0"/>
              <a:t>,</a:t>
            </a:r>
            <a:r>
              <a:rPr lang="ko-KR" altLang="en-US" i="0" dirty="0"/>
              <a:t> 조도감지</a:t>
            </a:r>
            <a:r>
              <a:rPr lang="en-US" altLang="ko-KR" i="0" dirty="0"/>
              <a:t>,</a:t>
            </a:r>
            <a:r>
              <a:rPr lang="ko-KR" altLang="en-US" i="0" dirty="0"/>
              <a:t> </a:t>
            </a:r>
            <a:r>
              <a:rPr lang="ko-KR" altLang="en-US" i="0" dirty="0" err="1"/>
              <a:t>온습도감지</a:t>
            </a:r>
            <a:endParaRPr lang="ko-KR" altLang="en-US" i="0" dirty="0"/>
          </a:p>
          <a:p>
            <a:pPr>
              <a:defRPr/>
            </a:pPr>
            <a:r>
              <a:rPr lang="ko-KR" altLang="en-US" i="0" dirty="0"/>
              <a:t>                         </a:t>
            </a:r>
            <a:r>
              <a:rPr lang="en-US" altLang="ko-KR" i="0" dirty="0"/>
              <a:t>-</a:t>
            </a:r>
            <a:r>
              <a:rPr lang="ko-KR" altLang="en-US" i="0" dirty="0"/>
              <a:t>  입력 전압 </a:t>
            </a:r>
            <a:r>
              <a:rPr lang="en-US" altLang="ko-KR" i="0" dirty="0"/>
              <a:t>:</a:t>
            </a:r>
            <a:r>
              <a:rPr lang="ko-KR" altLang="en-US" i="0" dirty="0"/>
              <a:t> </a:t>
            </a:r>
            <a:r>
              <a:rPr lang="en-US" altLang="ko-KR" i="0" dirty="0"/>
              <a:t>3.3V ~ 5V</a:t>
            </a:r>
          </a:p>
          <a:p>
            <a:pPr>
              <a:defRPr/>
            </a:pPr>
            <a:r>
              <a:rPr lang="en-US" altLang="ko-KR" i="0" dirty="0"/>
              <a:t>                         - </a:t>
            </a:r>
            <a:r>
              <a:rPr lang="ko-KR" altLang="en-US" i="0" dirty="0"/>
              <a:t> 화분의 상태를 </a:t>
            </a:r>
            <a:r>
              <a:rPr lang="ko-KR" altLang="en-US" i="0" dirty="0" err="1"/>
              <a:t>센서값으로</a:t>
            </a:r>
            <a:r>
              <a:rPr lang="ko-KR" altLang="en-US" i="0" dirty="0"/>
              <a:t> 탐지</a:t>
            </a:r>
          </a:p>
          <a:p>
            <a:pPr>
              <a:defRPr/>
            </a:pPr>
            <a:endParaRPr lang="en-US" altLang="ko-KR" i="0" dirty="0"/>
          </a:p>
          <a:p>
            <a:pPr>
              <a:defRPr/>
            </a:pPr>
            <a:r>
              <a:rPr lang="ko-KR" altLang="en-US" i="0" dirty="0"/>
              <a:t>   제어 </a:t>
            </a:r>
            <a:r>
              <a:rPr lang="en-US" altLang="ko-KR" i="0" dirty="0"/>
              <a:t>:</a:t>
            </a:r>
            <a:r>
              <a:rPr lang="ko-KR" altLang="en-US" i="0" dirty="0"/>
              <a:t> 워터펌프</a:t>
            </a:r>
            <a:r>
              <a:rPr lang="en-US" altLang="ko-KR" i="0" dirty="0"/>
              <a:t>,</a:t>
            </a:r>
            <a:r>
              <a:rPr lang="ko-KR" altLang="en-US" i="0" dirty="0"/>
              <a:t> 화분</a:t>
            </a:r>
            <a:r>
              <a:rPr lang="en-US" altLang="ko-KR" i="0" dirty="0"/>
              <a:t> LED</a:t>
            </a:r>
          </a:p>
          <a:p>
            <a:pPr>
              <a:defRPr/>
            </a:pPr>
            <a:r>
              <a:rPr lang="ko-KR" altLang="en-US" i="0" dirty="0"/>
              <a:t>                          </a:t>
            </a:r>
            <a:r>
              <a:rPr lang="en-US" altLang="ko-KR" i="0" dirty="0"/>
              <a:t>-</a:t>
            </a:r>
            <a:r>
              <a:rPr lang="ko-KR" altLang="en-US" i="0" dirty="0"/>
              <a:t> 사용자가 애플리케이션으로 설정하면 원격으로 동작</a:t>
            </a:r>
          </a:p>
          <a:p>
            <a:pPr>
              <a:defRPr/>
            </a:pPr>
            <a:r>
              <a:rPr lang="ko-KR" altLang="en-US" i="0" dirty="0"/>
              <a:t>   </a:t>
            </a:r>
          </a:p>
          <a:p>
            <a:pPr>
              <a:defRPr/>
            </a:pPr>
            <a:r>
              <a:rPr lang="ko-KR" altLang="en-US" i="0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9"/>
          <p:cNvSpPr txBox="1">
            <a:spLocks noChangeArrowheads="1"/>
          </p:cNvSpPr>
          <p:nvPr/>
        </p:nvSpPr>
        <p:spPr>
          <a:xfrm>
            <a:off x="4716016" y="4221088"/>
            <a:ext cx="2520280" cy="1713674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R="0"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ClrTx/>
              <a:buFont typeface="+mj-lt"/>
              <a:buAutoNum type="arabicPeriod"/>
              <a:defRPr/>
            </a:pPr>
            <a:r>
              <a:rPr kumimoji="1" lang="ko-KR" altLang="en-US" sz="1300" dirty="0">
                <a:solidFill>
                  <a:srgbClr val="8F5E4B"/>
                </a:solidFill>
                <a:latin typeface="+mj-lt"/>
                <a:ea typeface="맑은 고딕"/>
                <a:cs typeface="굴림"/>
              </a:rPr>
              <a:t>회로도</a:t>
            </a:r>
          </a:p>
          <a:p>
            <a:pPr marR="0"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ClrTx/>
              <a:buFont typeface="+mj-lt"/>
              <a:buAutoNum type="arabicPeriod"/>
              <a:defRPr/>
            </a:pPr>
            <a:r>
              <a:rPr kumimoji="1" lang="ko-KR" altLang="en-US" sz="1300" dirty="0">
                <a:solidFill>
                  <a:srgbClr val="8F5E4B"/>
                </a:solidFill>
                <a:latin typeface="+mj-lt"/>
                <a:ea typeface="맑은 고딕"/>
                <a:cs typeface="굴림"/>
              </a:rPr>
              <a:t>부품 연결도</a:t>
            </a:r>
            <a:endParaRPr kumimoji="1" lang="en-US" altLang="ko-KR" sz="1300" dirty="0">
              <a:solidFill>
                <a:srgbClr val="8F5E4B"/>
              </a:solidFill>
              <a:latin typeface="+mj-lt"/>
              <a:ea typeface="맑은 고딕"/>
              <a:cs typeface="굴림"/>
            </a:endParaRPr>
          </a:p>
          <a:p>
            <a:pPr marR="0"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ClrTx/>
              <a:buFont typeface="+mj-lt"/>
              <a:buAutoNum type="arabicPeriod"/>
              <a:defRPr/>
            </a:pPr>
            <a:r>
              <a:rPr kumimoji="1" lang="ko-KR" altLang="en-US" sz="1300" dirty="0">
                <a:solidFill>
                  <a:srgbClr val="8F5E4B"/>
                </a:solidFill>
                <a:latin typeface="+mj-lt"/>
                <a:ea typeface="맑은 고딕"/>
                <a:cs typeface="굴림"/>
              </a:rPr>
              <a:t>실물 구현 사진</a:t>
            </a:r>
          </a:p>
          <a:p>
            <a:pPr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Font typeface="+mj-lt"/>
              <a:buAutoNum type="arabicPeriod"/>
              <a:defRPr/>
            </a:pPr>
            <a:endParaRPr kumimoji="1" lang="en-US" altLang="ko-KR" sz="1300" dirty="0">
              <a:solidFill>
                <a:srgbClr val="8F5E4B"/>
              </a:solidFill>
              <a:latin typeface="+mj-lt"/>
              <a:ea typeface="맑은 고딕"/>
              <a:cs typeface="굴림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871700" y="4611046"/>
            <a:ext cx="2749294" cy="935803"/>
            <a:chOff x="312020" y="342173"/>
            <a:chExt cx="2749294" cy="935803"/>
          </a:xfrm>
        </p:grpSpPr>
        <p:sp>
          <p:nvSpPr>
            <p:cNvPr id="21" name="Text Box 4"/>
            <p:cNvSpPr txBox="1">
              <a:spLocks noChangeArrowheads="1"/>
            </p:cNvSpPr>
            <p:nvPr/>
          </p:nvSpPr>
          <p:spPr>
            <a:xfrm>
              <a:off x="513290" y="342173"/>
              <a:ext cx="2346755" cy="568649"/>
            </a:xfrm>
            <a:prstGeom prst="rect">
              <a:avLst/>
            </a:prstGeom>
            <a:noFill/>
            <a:ln w="9525">
              <a:noFill/>
              <a:miter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1" lang="en-US" altLang="ko-KR" sz="3200" b="1">
                  <a:solidFill>
                    <a:srgbClr val="3C2C34"/>
                  </a:solidFill>
                  <a:latin typeface="+mj-lt"/>
                  <a:ea typeface="맑은 고딕"/>
                  <a:cs typeface="굴림"/>
                </a:rPr>
                <a:t>02</a:t>
              </a:r>
            </a:p>
          </p:txBody>
        </p:sp>
        <p:sp>
          <p:nvSpPr>
            <p:cNvPr id="22" name="Text Box 5"/>
            <p:cNvSpPr txBox="1">
              <a:spLocks noChangeArrowheads="1"/>
            </p:cNvSpPr>
            <p:nvPr/>
          </p:nvSpPr>
          <p:spPr>
            <a:xfrm>
              <a:off x="312020" y="816311"/>
              <a:ext cx="2749294" cy="461665"/>
            </a:xfrm>
            <a:prstGeom prst="rect">
              <a:avLst/>
            </a:prstGeom>
            <a:noFill/>
            <a:ln w="9525">
              <a:noFill/>
              <a:miter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lvl="0" algn="ctr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solidFill>
                    <a:srgbClr val="3C2C34"/>
                  </a:solidFill>
                  <a:latin typeface="+mj-lt"/>
                  <a:ea typeface="맑은 고딕"/>
                  <a:cs typeface="굴림"/>
                </a:rPr>
                <a:t>HW</a:t>
              </a:r>
              <a:endParaRPr kumimoji="1" lang="ko-KR" altLang="en-US" sz="2400" b="1" dirty="0">
                <a:solidFill>
                  <a:srgbClr val="3C2C34"/>
                </a:solidFill>
                <a:latin typeface="+mj-lt"/>
                <a:ea typeface="맑은 고딕"/>
                <a:cs typeface="굴림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회로도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F78E5AC-31C7-98C4-BBE1-EF26CE326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4784"/>
            <a:ext cx="9144000" cy="499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27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변경된 부품 연결도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B86AAD-6310-169A-1C4E-87A93A2D9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768"/>
            <a:ext cx="9144000" cy="50266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실물 구현 사진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08A98A-0EFE-AF3A-B1EF-0FE9C2A6C7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93" y="1484784"/>
            <a:ext cx="6492213" cy="486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95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9"/>
          <p:cNvSpPr txBox="1">
            <a:spLocks noChangeArrowheads="1"/>
          </p:cNvSpPr>
          <p:nvPr/>
        </p:nvSpPr>
        <p:spPr>
          <a:xfrm>
            <a:off x="4716016" y="4450769"/>
            <a:ext cx="2520280" cy="1712072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R="0"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ClrTx/>
              <a:buFont typeface="+mj-lt"/>
              <a:buAutoNum type="arabicPeriod"/>
              <a:defRPr/>
            </a:pPr>
            <a:r>
              <a:rPr kumimoji="1" lang="ko-KR" altLang="en-US" sz="1300" dirty="0">
                <a:solidFill>
                  <a:srgbClr val="8F5E4B"/>
                </a:solidFill>
                <a:latin typeface="+mj-lt"/>
                <a:ea typeface="맑은 고딕"/>
                <a:cs typeface="굴림"/>
              </a:rPr>
              <a:t>개발 프로그램</a:t>
            </a:r>
            <a:endParaRPr kumimoji="1" lang="en-US" altLang="ko-KR" sz="1300" dirty="0">
              <a:solidFill>
                <a:srgbClr val="8F5E4B"/>
              </a:solidFill>
              <a:latin typeface="+mj-lt"/>
              <a:ea typeface="맑은 고딕"/>
              <a:cs typeface="굴림"/>
            </a:endParaRPr>
          </a:p>
          <a:p>
            <a:pPr marR="0"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ClrTx/>
              <a:buFont typeface="+mj-lt"/>
              <a:buAutoNum type="arabicPeriod"/>
              <a:defRPr/>
            </a:pPr>
            <a:r>
              <a:rPr kumimoji="1" lang="ko-KR" altLang="en-US" sz="1300" dirty="0" err="1">
                <a:solidFill>
                  <a:srgbClr val="8F5E4B"/>
                </a:solidFill>
                <a:latin typeface="+mj-lt"/>
                <a:ea typeface="맑은 고딕"/>
                <a:cs typeface="굴림"/>
              </a:rPr>
              <a:t>아두이노</a:t>
            </a:r>
            <a:endParaRPr kumimoji="1" lang="en-US" altLang="ko-KR" sz="1300" dirty="0">
              <a:solidFill>
                <a:srgbClr val="8F5E4B"/>
              </a:solidFill>
              <a:latin typeface="+mj-lt"/>
              <a:ea typeface="맑은 고딕"/>
              <a:cs typeface="굴림"/>
            </a:endParaRPr>
          </a:p>
          <a:p>
            <a:pPr marR="0"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ClrTx/>
              <a:buFont typeface="+mj-lt"/>
              <a:buAutoNum type="arabicPeriod"/>
              <a:defRPr/>
            </a:pPr>
            <a:r>
              <a:rPr kumimoji="1" lang="ko-KR" altLang="en-US" sz="1300" dirty="0" err="1">
                <a:solidFill>
                  <a:srgbClr val="8F5E4B"/>
                </a:solidFill>
                <a:latin typeface="+mj-lt"/>
                <a:ea typeface="맑은 고딕"/>
                <a:cs typeface="굴림"/>
              </a:rPr>
              <a:t>파이어베이스</a:t>
            </a:r>
            <a:endParaRPr kumimoji="1" lang="en-US" altLang="ko-KR" sz="1300" dirty="0">
              <a:solidFill>
                <a:srgbClr val="8F5E4B"/>
              </a:solidFill>
              <a:latin typeface="+mj-lt"/>
              <a:ea typeface="맑은 고딕"/>
              <a:cs typeface="굴림"/>
            </a:endParaRPr>
          </a:p>
          <a:p>
            <a:pPr marR="0" indent="-228600">
              <a:lnSpc>
                <a:spcPct val="200000"/>
              </a:lnSpc>
              <a:spcBef>
                <a:spcPts val="200"/>
              </a:spcBef>
              <a:spcAft>
                <a:spcPct val="0"/>
              </a:spcAft>
              <a:buClrTx/>
              <a:buFont typeface="+mj-lt"/>
              <a:buAutoNum type="arabicPeriod"/>
              <a:defRPr/>
            </a:pPr>
            <a:r>
              <a:rPr kumimoji="1" lang="ko-KR" altLang="en-US" sz="1300" dirty="0">
                <a:solidFill>
                  <a:srgbClr val="8F5E4B"/>
                </a:solidFill>
                <a:latin typeface="+mj-lt"/>
                <a:ea typeface="맑은 고딕"/>
                <a:cs typeface="굴림"/>
              </a:rPr>
              <a:t>어플리케이션</a:t>
            </a:r>
            <a:endParaRPr kumimoji="1" lang="en-US" altLang="ko-KR" sz="1300" dirty="0">
              <a:solidFill>
                <a:srgbClr val="8F5E4B"/>
              </a:solidFill>
              <a:latin typeface="+mj-lt"/>
              <a:ea typeface="맑은 고딕"/>
              <a:cs typeface="굴림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871700" y="4611046"/>
            <a:ext cx="2749294" cy="935803"/>
            <a:chOff x="312020" y="342173"/>
            <a:chExt cx="2749294" cy="935803"/>
          </a:xfrm>
        </p:grpSpPr>
        <p:sp>
          <p:nvSpPr>
            <p:cNvPr id="21" name="Text Box 4"/>
            <p:cNvSpPr txBox="1">
              <a:spLocks noChangeArrowheads="1"/>
            </p:cNvSpPr>
            <p:nvPr/>
          </p:nvSpPr>
          <p:spPr>
            <a:xfrm>
              <a:off x="513290" y="342173"/>
              <a:ext cx="2346755" cy="568649"/>
            </a:xfrm>
            <a:prstGeom prst="rect">
              <a:avLst/>
            </a:prstGeom>
            <a:noFill/>
            <a:ln w="9525">
              <a:noFill/>
              <a:miter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1" lang="en-US" altLang="ko-KR" sz="3200" b="1">
                  <a:solidFill>
                    <a:srgbClr val="3C2C34"/>
                  </a:solidFill>
                  <a:latin typeface="+mj-lt"/>
                  <a:ea typeface="맑은 고딕"/>
                  <a:cs typeface="굴림"/>
                </a:rPr>
                <a:t>03</a:t>
              </a:r>
            </a:p>
          </p:txBody>
        </p:sp>
        <p:sp>
          <p:nvSpPr>
            <p:cNvPr id="22" name="Text Box 5"/>
            <p:cNvSpPr txBox="1">
              <a:spLocks noChangeArrowheads="1"/>
            </p:cNvSpPr>
            <p:nvPr/>
          </p:nvSpPr>
          <p:spPr>
            <a:xfrm>
              <a:off x="312020" y="816311"/>
              <a:ext cx="2749294" cy="461665"/>
            </a:xfrm>
            <a:prstGeom prst="rect">
              <a:avLst/>
            </a:prstGeom>
            <a:noFill/>
            <a:ln w="9525">
              <a:noFill/>
              <a:miter/>
            </a:ln>
            <a:effectLst/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  <a:spAutoFit/>
            </a:bodyPr>
            <a:lstStyle/>
            <a:p>
              <a:pPr lvl="0" algn="ctr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solidFill>
                    <a:srgbClr val="3C2C34"/>
                  </a:solidFill>
                  <a:latin typeface="+mj-lt"/>
                  <a:ea typeface="맑은 고딕"/>
                  <a:cs typeface="굴림"/>
                </a:rPr>
                <a:t>SW</a:t>
              </a:r>
              <a:endParaRPr kumimoji="1" lang="ko-KR" altLang="en-US" sz="2400" b="1" dirty="0">
                <a:solidFill>
                  <a:srgbClr val="3C2C34"/>
                </a:solidFill>
                <a:latin typeface="+mj-lt"/>
                <a:ea typeface="맑은 고딕"/>
                <a:cs typeface="굴림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235</Words>
  <Application>Microsoft Office PowerPoint</Application>
  <PresentationFormat>화면 슬라이드 쇼(4:3)</PresentationFormat>
  <Paragraphs>75</Paragraphs>
  <Slides>12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굴림체</vt:lpstr>
      <vt:lpstr>Calibri Light</vt:lpstr>
      <vt:lpstr>Calibri</vt:lpstr>
      <vt:lpstr>맑은 고딕</vt:lpstr>
      <vt:lpstr>Arial</vt:lpstr>
      <vt:lpstr>Office 테마</vt:lpstr>
      <vt:lpstr>Plant Pet</vt:lpstr>
      <vt:lpstr>PowerPoint 프레젠테이션</vt:lpstr>
      <vt:lpstr>PowerPoint 프레젠테이션</vt:lpstr>
      <vt:lpstr>Specification</vt:lpstr>
      <vt:lpstr>PowerPoint 프레젠테이션</vt:lpstr>
      <vt:lpstr>회로도</vt:lpstr>
      <vt:lpstr>변경된 부품 연결도</vt:lpstr>
      <vt:lpstr>실물 구현 사진</vt:lpstr>
      <vt:lpstr>PowerPoint 프레젠테이션</vt:lpstr>
      <vt:lpstr>개발 프로그램</vt:lpstr>
      <vt:lpstr>Reference</vt:lpstr>
      <vt:lpstr>THANK YOU!!</vt:lpstr>
    </vt:vector>
  </TitlesOfParts>
  <Manager>Slide Members</Manager>
  <Company>YESFORM Co.,Ltd.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아기길냥이 아기길냥이</cp:lastModifiedBy>
  <cp:revision>136</cp:revision>
  <dcterms:created xsi:type="dcterms:W3CDTF">2010-02-01T08:03:16Z</dcterms:created>
  <dcterms:modified xsi:type="dcterms:W3CDTF">2022-11-16T12:59:18Z</dcterms:modified>
  <cp:category>www.slidemembers.com</cp:category>
  <cp:version>1000.0000.01</cp:version>
</cp:coreProperties>
</file>

<file path=docProps/thumbnail.jpeg>
</file>